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256" r:id="rId2"/>
    <p:sldId id="362" r:id="rId3"/>
    <p:sldId id="571" r:id="rId4"/>
    <p:sldId id="555" r:id="rId5"/>
    <p:sldId id="540" r:id="rId6"/>
    <p:sldId id="557" r:id="rId7"/>
    <p:sldId id="579" r:id="rId8"/>
    <p:sldId id="580" r:id="rId9"/>
    <p:sldId id="581" r:id="rId10"/>
    <p:sldId id="582" r:id="rId11"/>
    <p:sldId id="575" r:id="rId12"/>
    <p:sldId id="583" r:id="rId13"/>
    <p:sldId id="576" r:id="rId14"/>
    <p:sldId id="515" r:id="rId15"/>
    <p:sldId id="55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EF8"/>
    <a:srgbClr val="D4DFF4"/>
    <a:srgbClr val="F3F6FB"/>
    <a:srgbClr val="D8E2F4"/>
    <a:srgbClr val="CFECCA"/>
    <a:srgbClr val="FFEDB9"/>
    <a:srgbClr val="E1FFFF"/>
    <a:srgbClr val="BFE6B8"/>
    <a:srgbClr val="006600"/>
    <a:srgbClr val="FF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671" autoAdjust="0"/>
  </p:normalViewPr>
  <p:slideViewPr>
    <p:cSldViewPr>
      <p:cViewPr varScale="1">
        <p:scale>
          <a:sx n="70" d="100"/>
          <a:sy n="70" d="100"/>
        </p:scale>
        <p:origin x="-4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06.07.2019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edia/054-055-03-02-mod/preview.swf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media/056-057-01-01-dop/dop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6932818" y="6401076"/>
            <a:ext cx="2211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Знание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Что такое функция (часть 2)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с.239-240 – читать; ВИЗ(3,4); № 743(а, б); 744(а); 746(а), </a:t>
            </a:r>
          </a:p>
          <a:p>
            <a:r>
              <a:rPr lang="ru-RU" sz="2400" smtClean="0"/>
              <a:t>747(а</a:t>
            </a:r>
            <a:r>
              <a:rPr lang="ru-RU" sz="24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720"/>
            <a:ext cx="9144000" cy="4480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3786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50441" y="2370625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7743" y="2362159"/>
            <a:ext cx="91068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15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722384" y="2370625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60232" y="2362159"/>
            <a:ext cx="99014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4,5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0000"/>
            <a:ext cx="9144000" cy="12344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0000"/>
            <a:ext cx="9144000" cy="12070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2958213" y="4797152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6001" y="4788686"/>
            <a:ext cx="213020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f(1)= f(-1)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430156" y="4797152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860032" y="4788686"/>
                <a:ext cx="2498116" cy="4964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f(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)&lt; </a:t>
                </a:r>
                <a:r>
                  <a:rPr lang="en-US" sz="2400" i="1" dirty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f</a:t>
                </a:r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(-</a:t>
                </a:r>
                <a:r>
                  <a:rPr lang="en-US" sz="2400" i="1" dirty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)</a:t>
                </a:r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4788686"/>
                <a:ext cx="2498116" cy="496483"/>
              </a:xfrm>
              <a:prstGeom prst="rect">
                <a:avLst/>
              </a:prstGeom>
              <a:blipFill rotWithShape="1">
                <a:blip r:embed="rId4"/>
                <a:stretch>
                  <a:fillRect l="-3398" t="-1205" b="-26506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402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44579" y="2805353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631" y="2796887"/>
            <a:ext cx="60793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12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24930" y="2805353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6858" y="2796887"/>
            <a:ext cx="57606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0,1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008891" y="543675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990" y="5436758"/>
            <a:ext cx="288282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х – любое число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16642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2000"/>
            <a:ext cx="9144000" cy="13258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Скругленный прямоугольник 25"/>
          <p:cNvSpPr/>
          <p:nvPr/>
        </p:nvSpPr>
        <p:spPr>
          <a:xfrm>
            <a:off x="7884368" y="543675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067944" y="5436758"/>
                <a:ext cx="3024336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х </a:t>
                </a: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ru-RU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−1,5;</m:t>
                    </m:r>
                    <m:r>
                      <m:rPr>
                        <m:nor/>
                      </m:rPr>
                      <a:rPr lang="ru-RU" sz="2400" i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rPr>
                      <m:t>х </m:t>
                    </m:r>
                    <m:r>
                      <a:rPr lang="ru-RU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≠1,5;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5436758"/>
                <a:ext cx="3024336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811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476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6848" y="4437112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а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043608" y="4428646"/>
                <a:ext cx="2301232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  <m:r>
                      <a:rPr lang="ru-RU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0 и х&gt;0.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4428646"/>
                <a:ext cx="2301232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3684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Скругленный прямоугольник 19"/>
          <p:cNvSpPr/>
          <p:nvPr/>
        </p:nvSpPr>
        <p:spPr>
          <a:xfrm>
            <a:off x="7952305" y="206084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7" y="2052382"/>
            <a:ext cx="215616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х=-1;  х=1.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19927" y="61200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8869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2000"/>
            <a:ext cx="9144000" cy="13167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7092280" y="440104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719040" y="4392580"/>
                <a:ext cx="2301232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ru-RU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2 и х≠±2.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9040" y="4392580"/>
                <a:ext cx="230123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3684" t="-9091" b="-28571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487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28712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0000"/>
            <a:ext cx="9144000" cy="27889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79513" y="692696"/>
            <a:ext cx="8784976" cy="5112568"/>
          </a:xfrm>
          <a:prstGeom prst="round2DiagRec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/>
                </a:solidFill>
              </a:rPr>
              <a:t>Само </a:t>
            </a:r>
            <a:r>
              <a:rPr lang="ru-RU" sz="2400" dirty="0">
                <a:solidFill>
                  <a:schemeClr val="tx1"/>
                </a:solidFill>
              </a:rPr>
              <a:t>слово «функция» вы наверняка встречали в обычном языке в словосочетаниях типа: «В функции дежурного по классу входит...» или «В мои функции это не входит». Эти слова и математический термин «функция» очень близки по значению. В самом деле, слово «функция» происходит от латинского </a:t>
            </a:r>
            <a:r>
              <a:rPr lang="ru-RU" sz="2400" dirty="0" err="1">
                <a:solidFill>
                  <a:schemeClr val="tx1"/>
                </a:solidFill>
              </a:rPr>
              <a:t>functio</a:t>
            </a:r>
            <a:r>
              <a:rPr lang="ru-RU" sz="2400" dirty="0">
                <a:solidFill>
                  <a:schemeClr val="tx1"/>
                </a:solidFill>
              </a:rPr>
              <a:t> — «исполнение, служебная обязанность», так что его значение в русском языке в точности соответствует латинскому. А в математическом языке оно употребляется в переносном смысле, с элементом метафоры: функция «исполняет» инструкции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Функции в жизни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3785653"/>
            <a:chOff x="194038" y="2147263"/>
            <a:chExt cx="4680000" cy="37856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8"/>
              <a:ext cx="4680000" cy="3512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Понятие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функции;</a:t>
              </a:r>
              <a:endParaRPr lang="ru-RU" sz="20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Функциональная терминология и символика; 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и графики конкретных числовых функций;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Значимость функционального аппарата для моделирования реальных ситуаций;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40934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Рассматривая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графики реальных зависимостей, вы не могли не заметить то общее, что присутствовало в каждом примере: мы всегда имели дело с двумя взаимосвязанными величинами; с изменением значений первой величины менялись и значения второй. В таких ситуациях одну величину называют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независимой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другую —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зависимой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1" y="509933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99426" y="692696"/>
            <a:ext cx="2652896" cy="360000"/>
            <a:chOff x="108000" y="612000"/>
            <a:chExt cx="2652896" cy="36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737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2799426" y="69269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27"/>
          <p:cNvSpPr txBox="1"/>
          <p:nvPr/>
        </p:nvSpPr>
        <p:spPr>
          <a:xfrm>
            <a:off x="3450316" y="692696"/>
            <a:ext cx="540254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</a:t>
            </a:r>
            <a:r>
              <a:rPr lang="en-US" sz="2400" i="1" dirty="0" smtClean="0">
                <a:latin typeface="Bookman Old Style" pitchFamily="18" charset="0"/>
                <a:ea typeface="Cambria Math" pitchFamily="18" charset="0"/>
                <a:cs typeface="Times New Roman" pitchFamily="18" charset="0"/>
              </a:rPr>
              <a:t>t(v)=600/v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15; 10; 7,5;</a:t>
            </a:r>
          </a:p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v(t) = 600/t; 120; 100; 75.</a:t>
            </a:r>
            <a:endParaRPr lang="ru-RU" sz="2400" i="1" dirty="0" smtClean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99426" y="1628800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738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9426" y="162880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450316" y="1628800"/>
                <a:ext cx="5402546" cy="8309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а) </a:t>
                </a:r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y(x)=100 – 3x; y=91; 70; 1</a:t>
                </a:r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.</a:t>
                </a:r>
                <a:endParaRPr lang="en-US" sz="2400" i="1" dirty="0" smtClean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  <a:p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x=20; 15;5.   x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en-U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33.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0316" y="1628800"/>
                <a:ext cx="5402546" cy="830997"/>
              </a:xfrm>
              <a:prstGeom prst="rect">
                <a:avLst/>
              </a:prstGeom>
              <a:blipFill rotWithShape="1">
                <a:blip r:embed="rId2"/>
                <a:stretch>
                  <a:fillRect l="-1689" t="-5036" b="-14388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Группа 28"/>
          <p:cNvGrpSpPr/>
          <p:nvPr/>
        </p:nvGrpSpPr>
        <p:grpSpPr>
          <a:xfrm>
            <a:off x="113323" y="2512548"/>
            <a:ext cx="2652896" cy="360000"/>
            <a:chOff x="108000" y="612000"/>
            <a:chExt cx="2652896" cy="36000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Скругленный прямоугольник 31"/>
          <p:cNvSpPr/>
          <p:nvPr/>
        </p:nvSpPr>
        <p:spPr>
          <a:xfrm>
            <a:off x="2813323" y="2512548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3464213" y="2512548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-1; 2; 5; 14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 б)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12; 0; -12; -12</a:t>
            </a:r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;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113323" y="3048176"/>
            <a:ext cx="2652896" cy="360000"/>
            <a:chOff x="108000" y="612000"/>
            <a:chExt cx="2652896" cy="36000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742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813323" y="304817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64213" y="3048176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f(x)=x</a:t>
            </a:r>
            <a:r>
              <a:rPr lang="en-US" sz="2400" i="1" baseline="300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+4;  y=104;  4;  68.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  <p:bldP spid="33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000"/>
            <a:ext cx="9144000" cy="33467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Стр.23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9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1207735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Правило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по которому по данному значению аргумента находят соответствующее значение функции, принято обозначать какой- либо буквой. Чаще всего это буква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f.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00296" y="1897865"/>
            <a:ext cx="126348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y = f(x)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верх 25"/>
          <p:cNvSpPr/>
          <p:nvPr/>
        </p:nvSpPr>
        <p:spPr>
          <a:xfrm rot="5400000">
            <a:off x="3840148" y="2066087"/>
            <a:ext cx="504056" cy="2059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7301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функция задана формулой и её область определения не указана, то считают, что она совпадает с областью допустимых значений аргумента.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690336"/>
            <a:ext cx="9144000" cy="707886"/>
          </a:xfrm>
          <a:prstGeom prst="rect">
            <a:avLst/>
          </a:prstGeom>
          <a:gradFill flip="none" rotWithShape="1">
            <a:gsLst>
              <a:gs pos="0">
                <a:srgbClr val="D4DFF4"/>
              </a:gs>
              <a:gs pos="50000">
                <a:srgbClr val="E8EEF8"/>
              </a:gs>
              <a:gs pos="100000">
                <a:schemeClr val="bg1"/>
              </a:gs>
            </a:gsLst>
            <a:lin ang="2700000" scaled="1"/>
            <a:tileRect/>
          </a:gra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Все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значения, которые может принимать аргумент, образуют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область определения функции.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239" y="4464000"/>
            <a:ext cx="3989206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рассмотрении конкретных задач область определения функции сужают, учитывая «происхождение» аргумента.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89206" y="4280902"/>
            <a:ext cx="515479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формулу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S = а</a:t>
            </a:r>
            <a:r>
              <a:rPr lang="ru-RU" sz="28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вместо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переменной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 можно подставить любое число. Однако если речь идёт о площади квадрата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как функции его стороны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то областью определения этой функции является </a:t>
            </a:r>
          </a:p>
        </p:txBody>
      </p:sp>
      <p:sp>
        <p:nvSpPr>
          <p:cNvPr id="23" name="Скругленный прямоугольник 22">
            <a:hlinkClick r:id="rId3" action="ppaction://hlinkfile"/>
          </p:cNvPr>
          <p:cNvSpPr/>
          <p:nvPr/>
        </p:nvSpPr>
        <p:spPr>
          <a:xfrm>
            <a:off x="6065550" y="1994566"/>
            <a:ext cx="1386769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пример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Скругленный прямоугольник 23">
            <a:hlinkClick r:id="rId4" action="ppaction://hlinkfile"/>
          </p:cNvPr>
          <p:cNvSpPr/>
          <p:nvPr/>
        </p:nvSpPr>
        <p:spPr>
          <a:xfrm>
            <a:off x="19239" y="5921450"/>
            <a:ext cx="1386769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способы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5486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4480"/>
            <a:ext cx="9144000" cy="37490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124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1308"/>
            <a:ext cx="9144000" cy="4215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7114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1308"/>
            <a:ext cx="9144000" cy="4215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1020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9281</TotalTime>
  <Words>567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Что такое функция</vt:lpstr>
      <vt:lpstr>Отрабатываем алгоритм</vt:lpstr>
      <vt:lpstr>Выполняем тест</vt:lpstr>
      <vt:lpstr>Выполняем тест</vt:lpstr>
      <vt:lpstr>Выполняем тест</vt:lpstr>
      <vt:lpstr>Выполняем тест</vt:lpstr>
      <vt:lpstr>Что такое функция</vt:lpstr>
      <vt:lpstr>Что такое функция</vt:lpstr>
      <vt:lpstr>Что такое функция</vt:lpstr>
      <vt:lpstr>Самостоятельная работа</vt:lpstr>
      <vt:lpstr>Функции в жизни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1349</cp:revision>
  <dcterms:created xsi:type="dcterms:W3CDTF">2015-06-18T09:54:57Z</dcterms:created>
  <dcterms:modified xsi:type="dcterms:W3CDTF">2019-07-06T06:23:14Z</dcterms:modified>
</cp:coreProperties>
</file>